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0" r:id="rId4"/>
    <p:sldId id="296" r:id="rId5"/>
    <p:sldId id="295" r:id="rId6"/>
    <p:sldId id="264" r:id="rId7"/>
    <p:sldId id="265" r:id="rId8"/>
    <p:sldId id="324" r:id="rId9"/>
    <p:sldId id="323" r:id="rId10"/>
    <p:sldId id="318" r:id="rId11"/>
    <p:sldId id="320" r:id="rId12"/>
    <p:sldId id="266" r:id="rId13"/>
    <p:sldId id="267" r:id="rId14"/>
    <p:sldId id="268" r:id="rId15"/>
    <p:sldId id="269" r:id="rId16"/>
    <p:sldId id="270" r:id="rId17"/>
    <p:sldId id="306" r:id="rId18"/>
    <p:sldId id="274" r:id="rId19"/>
    <p:sldId id="293" r:id="rId20"/>
    <p:sldId id="321" r:id="rId21"/>
    <p:sldId id="285" r:id="rId22"/>
    <p:sldId id="322" r:id="rId23"/>
    <p:sldId id="298" r:id="rId24"/>
    <p:sldId id="301" r:id="rId25"/>
    <p:sldId id="299" r:id="rId26"/>
    <p:sldId id="300" r:id="rId27"/>
    <p:sldId id="326" r:id="rId28"/>
    <p:sldId id="325" r:id="rId29"/>
    <p:sldId id="292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92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2BAB7-3676-4B85-8109-D49FE6450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46DCDF-DF32-4C3F-BC82-1357687F7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2DBEE-71C8-4121-A0E2-B5C9242C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432CCE-7867-43C2-927E-67E49F83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1289A-E838-4A04-8CEE-807DC87E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C447E3-667D-324D-A6F1-E49C770A6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2" y="-69669"/>
            <a:ext cx="12218412" cy="69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CA6F7-7C86-4ADF-9B5F-6DCA2D00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88B0AE-BF5F-4599-AD70-490885E7E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D8D9B5-D704-4E66-8382-106DF5EF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E63A5D-725C-453A-8F2F-E230B39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D690B-4041-44CC-A863-8F903ABC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409596-9D85-4DDD-B14E-A57E60B3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1844CF-F52E-469A-9DF3-E24289AE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346E1A-6395-4D0B-8712-28BE7CCA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F4FB41-05C1-4469-8D02-76C9337A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3B95ED-0789-4EEA-BDAE-1ECA7782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6FBBF6-A338-4971-94F7-7E7F2DF3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D787B-E1AF-4870-97D0-CC9FDC1E2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F12D6E-2ADC-464F-A967-ECFAE868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B3A812-6ED5-4442-990C-42C7D875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5B3AB7-7CC2-4AAD-B924-EF1E6CDA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7FDB5C-1BEF-4862-9340-E6CA3A1D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664C63-96D0-49C2-A16D-1C031BE1E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9D54BF-43F4-4DE2-866A-258B823C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5240BC-EB04-42BE-939D-731B16E8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950649-C886-46D4-8DF4-9628E7CE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E4A892-B37D-4A3F-AEE5-1C27AE52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3AAA62-CD0F-4CE7-BC35-2783F4580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95A1A5-1FD9-4487-BE15-5BB81300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BE4B14-4302-443E-9B94-55208388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9C877A-1A87-44A2-A1E3-E7C70332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95CF19-E7E8-4740-BD04-8F8A40BE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23826-480F-4836-8E21-E701F996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155D2B-4BB6-4A58-8068-409A525CE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B087F0-9479-43A2-B90A-83DA9A6B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20F09D-4DF1-4C09-B9DA-3E017B7FF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4B2872-54B9-498F-BDF6-53C214CE5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EF72DE-11F4-44BA-A9B9-FD8E1004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4ABB19-182B-4653-A931-F68ABA06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7956F4-2D5D-4E6C-BBEA-BC2A6119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18521-7A0A-45EC-A584-87A4CD4D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3BEBBB-6F9A-4233-8C49-59E645E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94BC50-4DC3-49F9-ACBE-1F1F68BF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D93BED-27C1-4CD0-BC1E-A0A4C1A0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635EC2-A606-42BB-841F-F2DAFC69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A43691-E53A-4944-AFDC-A9466BC6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98ED6C-1D26-447F-A301-04ADAE2B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33A31-6589-4657-96C5-638D8012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E1425-A248-43D0-90E9-1064859F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E7C5FA-AD66-421C-A167-A835A745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7B5EAD-7F9B-46FE-A870-9852B270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5A5247-AAB2-4C17-9559-489DCB81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808496-4380-4DCA-B914-E17D2B0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2E744-9563-40E4-8E4B-07AA32A3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AAB7E0-7D83-4BA0-AC1B-EC7B2E895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0177D2-1575-4BA8-A881-E73F1846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256B21-E05A-4C70-A823-3585E2DC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FFAF42-7607-47FC-B981-CFB69121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F7B677-1DD8-41B4-89B5-68E1FAD4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FBE21B-7030-416A-928F-3B1B3B41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AE76B5-3ACB-401A-ADD4-A3EC0C11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A4F601-DDFB-48F1-97D0-D57BDDE2B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BC1F-5F1F-4522-8F56-4F49D1166A2B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49EB05-36AB-43A2-80ED-710E06280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00AAD-F1CC-4B4B-8FCF-64BA8DC12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5175-9EC7-437E-839E-2CCDA74D48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regione.lombardia.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regione.lombardia.it/wps/portal/site/its/le-fondazioni" TargetMode="External"/><Relationship Id="rId2" Type="http://schemas.openxmlformats.org/officeDocument/2006/relationships/hyperlink" Target="http://www.its.regione.lombardia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ts.regione.lombardia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ts.regione.lombardia.it/wps/portal/site/its/scopri-i-corsi-ITS-disponibili-nella-tua-provinci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regione.lombardia.it/wps/portal/site/its/DettaglioRedazionale/red-corsi-ict" TargetMode="External"/><Relationship Id="rId2" Type="http://schemas.openxmlformats.org/officeDocument/2006/relationships/hyperlink" Target="http://www.its.regione.lombardia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regione.lombardia.it/wps/portal/site/its/DettaglioRedazionale/red-corsi-ict" TargetMode="External"/><Relationship Id="rId2" Type="http://schemas.openxmlformats.org/officeDocument/2006/relationships/hyperlink" Target="http://www.its.regione.lombardia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regione.lombardia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EA995AB-59F7-0D44-AD09-F40A816CF2E2}"/>
              </a:ext>
            </a:extLst>
          </p:cNvPr>
          <p:cNvSpPr/>
          <p:nvPr/>
        </p:nvSpPr>
        <p:spPr>
          <a:xfrm>
            <a:off x="153667" y="280812"/>
            <a:ext cx="7763417" cy="246221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2000" b="1" dirty="0">
              <a:cs typeface="Arial" panose="020B0604020202020204" pitchFamily="34" charset="0"/>
            </a:endParaRPr>
          </a:p>
          <a:p>
            <a:pPr algn="ctr"/>
            <a:r>
              <a:rPr lang="it-IT" sz="4000" b="1" dirty="0">
                <a:cs typeface="Arial" panose="020B0604020202020204" pitchFamily="34" charset="0"/>
              </a:rPr>
              <a:t>L’OFFERTA FORMATIVA 2022/23 della RETE ITS LOMBARDIA</a:t>
            </a:r>
            <a:endParaRPr lang="it-IT" sz="4000" dirty="0">
              <a:cs typeface="Arial" panose="020B0604020202020204" pitchFamily="34" charset="0"/>
            </a:endParaRPr>
          </a:p>
          <a:p>
            <a:pPr algn="ctr"/>
            <a:r>
              <a:rPr lang="it-IT" sz="4000" dirty="0">
                <a:cs typeface="Arial" panose="020B0604020202020204" pitchFamily="34" charset="0"/>
              </a:rPr>
              <a:t>14 luglio 2022</a:t>
            </a:r>
          </a:p>
          <a:p>
            <a:pPr algn="ctr"/>
            <a:endParaRPr lang="it-IT" sz="1400" b="1" dirty="0"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BEBD2E-4A04-E6C7-B9E1-F02040C5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32165"/>
            <a:ext cx="12192000" cy="42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946F3F8-DB5A-421D-806C-68B57AC95908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11504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Priorità strategica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409EB3-44B5-40EA-B8BD-EE6367A37DDB}"/>
              </a:ext>
            </a:extLst>
          </p:cNvPr>
          <p:cNvSpPr txBox="1">
            <a:spLocks/>
          </p:cNvSpPr>
          <p:nvPr/>
        </p:nvSpPr>
        <p:spPr>
          <a:xfrm>
            <a:off x="612000" y="1575419"/>
            <a:ext cx="10980000" cy="388927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dirty="0"/>
              <a:t>Formazione professionalizzante di tecnici superiori per </a:t>
            </a:r>
            <a:r>
              <a:rPr lang="it-IT" b="1" dirty="0"/>
              <a:t>soddisfare i fabbisogni formativi in relazione a: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transizione digitale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innovazione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competitività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cultura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rivoluzione verde e transizione ecologica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infrastrutture per la mobilità sostenibile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343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946F3F8-DB5A-421D-806C-68B57AC95908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11504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Gli ITS Academy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409EB3-44B5-40EA-B8BD-EE6367A37DDB}"/>
              </a:ext>
            </a:extLst>
          </p:cNvPr>
          <p:cNvSpPr txBox="1">
            <a:spLocks/>
          </p:cNvSpPr>
          <p:nvPr/>
        </p:nvSpPr>
        <p:spPr>
          <a:xfrm>
            <a:off x="612000" y="1575419"/>
            <a:ext cx="10980000" cy="39651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algn="just"/>
            <a:r>
              <a:rPr lang="it-IT" spc="-5" dirty="0"/>
              <a:t>Le </a:t>
            </a: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Fondazioni</a:t>
            </a:r>
            <a:r>
              <a:rPr lang="it-IT" spc="-5" dirty="0"/>
              <a:t> </a:t>
            </a: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ITS</a:t>
            </a:r>
            <a:r>
              <a:rPr lang="it-IT" spc="-5" dirty="0"/>
              <a:t> </a:t>
            </a:r>
            <a:r>
              <a:rPr lang="it-IT" b="1" spc="-5" dirty="0"/>
              <a:t>(ITS Academy) </a:t>
            </a:r>
            <a:r>
              <a:rPr lang="it-IT" spc="-5" dirty="0"/>
              <a:t>sono i soggetti  abilitati a erogare i percorsi di istruzione terziaria professionalizzante. Sono </a:t>
            </a: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fondazioni di partecipazione </a:t>
            </a:r>
            <a:r>
              <a:rPr lang="it-IT" spc="-5" dirty="0"/>
              <a:t>con personalità giuridica, che devono contenere, tra i loro soci:</a:t>
            </a:r>
          </a:p>
          <a:p>
            <a:pPr marL="376555" indent="-342900" algn="l">
              <a:buFont typeface="Arial" panose="020B0604020202020204" pitchFamily="34" charset="0"/>
              <a:buChar char="•"/>
            </a:pP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Scuola nella medesima provincia con offerta formativa coerente</a:t>
            </a:r>
          </a:p>
          <a:p>
            <a:pPr marL="376555" indent="-342900" algn="l">
              <a:buFont typeface="Arial" panose="020B0604020202020204" pitchFamily="34" charset="0"/>
              <a:buChar char="•"/>
            </a:pP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Ente di formazione accreditato dalla regione</a:t>
            </a:r>
          </a:p>
          <a:p>
            <a:pPr marL="376555" indent="-342900" algn="l">
              <a:buFont typeface="Arial" panose="020B0604020202020204" pitchFamily="34" charset="0"/>
              <a:buChar char="•"/>
            </a:pP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Impresa (coerente con l’area tecnologica)</a:t>
            </a:r>
          </a:p>
          <a:p>
            <a:pPr marL="376555" indent="-342900" algn="l">
              <a:buFont typeface="Arial" panose="020B0604020202020204" pitchFamily="34" charset="0"/>
              <a:buChar char="•"/>
            </a:pP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Università o ente di ricerca</a:t>
            </a:r>
          </a:p>
          <a:p>
            <a:pPr marL="33655" algn="just"/>
            <a:r>
              <a:rPr lang="it-IT" dirty="0"/>
              <a:t>Requisiti e standard minimi per l’accreditamento e presupposti/modalità di revoca dell’accreditamento stabiliti a livello nazionale ma le procedure saranno determinate dalle Regioni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2533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8FA1A371-40D1-4DE6-938E-75FA1C82161B}"/>
              </a:ext>
            </a:extLst>
          </p:cNvPr>
          <p:cNvSpPr txBox="1">
            <a:spLocks/>
          </p:cNvSpPr>
          <p:nvPr/>
        </p:nvSpPr>
        <p:spPr>
          <a:xfrm>
            <a:off x="612000" y="1575419"/>
            <a:ext cx="10980000" cy="362663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algn="l">
              <a:lnSpc>
                <a:spcPct val="100000"/>
              </a:lnSpc>
            </a:pPr>
            <a:r>
              <a:rPr lang="it-IT" sz="2000" spc="-5" dirty="0"/>
              <a:t>Percorsi </a:t>
            </a:r>
            <a:r>
              <a:rPr lang="it-IT" sz="2000" dirty="0"/>
              <a:t>formativi di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livello terziario, </a:t>
            </a:r>
            <a:r>
              <a:rPr lang="it-IT" sz="2000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stesso livello </a:t>
            </a:r>
            <a:r>
              <a:rPr lang="it-IT" sz="2000" dirty="0"/>
              <a:t>dell’Università (post scuola secondaria)</a:t>
            </a:r>
            <a:r>
              <a:rPr lang="it-IT" sz="2000" spc="-95" dirty="0"/>
              <a:t> </a:t>
            </a:r>
            <a:r>
              <a:rPr lang="it-IT" sz="2000" dirty="0"/>
              <a:t>ma:</a:t>
            </a:r>
          </a:p>
          <a:p>
            <a:pPr marL="360363" indent="-327025" algn="l">
              <a:spcBef>
                <a:spcPts val="500"/>
              </a:spcBef>
              <a:buClr>
                <a:srgbClr val="939598"/>
              </a:buClr>
              <a:buSzPct val="75000"/>
              <a:buFont typeface="+mj-lt"/>
              <a:buAutoNum type="arabicPeriod"/>
              <a:tabLst>
                <a:tab pos="261938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Più Operativi</a:t>
            </a:r>
          </a:p>
          <a:p>
            <a:pPr marL="360363" indent="-327025" algn="l">
              <a:spcBef>
                <a:spcPts val="500"/>
              </a:spcBef>
              <a:buClr>
                <a:srgbClr val="939598"/>
              </a:buClr>
              <a:buSzPct val="75000"/>
              <a:buFont typeface="+mj-lt"/>
              <a:buAutoNum type="arabicPeriod"/>
              <a:tabLst>
                <a:tab pos="261938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Più Tecnici</a:t>
            </a:r>
          </a:p>
          <a:p>
            <a:pPr marL="360363" indent="-327025" algn="l">
              <a:spcBef>
                <a:spcPts val="500"/>
              </a:spcBef>
              <a:buClr>
                <a:srgbClr val="939598"/>
              </a:buClr>
              <a:buSzPct val="75000"/>
              <a:buFont typeface="+mj-lt"/>
              <a:buAutoNum type="arabicPeriod"/>
              <a:tabLst>
                <a:tab pos="261938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Più Brevi</a:t>
            </a:r>
          </a:p>
          <a:p>
            <a:pPr marL="33655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tabLst>
                <a:tab pos="262255" algn="l"/>
              </a:tabLst>
            </a:pPr>
            <a:r>
              <a:rPr lang="it-IT" sz="2000" dirty="0"/>
              <a:t>Rilasciano il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diploma di specializzazione per le tecnologie applicate, </a:t>
            </a:r>
            <a:r>
              <a:rPr lang="it-IT" sz="2000" dirty="0"/>
              <a:t>con valore legale nazionale e riconoscimento europeo attraverso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l’Europass Diploma </a:t>
            </a:r>
            <a:r>
              <a:rPr lang="it-IT" sz="2000" b="1" dirty="0" err="1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Supplement</a:t>
            </a:r>
            <a:endParaRPr lang="it-IT" sz="2000" b="1" dirty="0"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33655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tabLst>
                <a:tab pos="262255" algn="l"/>
              </a:tabLst>
            </a:pPr>
            <a:r>
              <a:rPr lang="it-IT" sz="2000" dirty="0"/>
              <a:t>Requisiti d’accesso: </a:t>
            </a:r>
          </a:p>
          <a:p>
            <a:pPr marL="376555" indent="-342900" algn="l">
              <a:lnSpc>
                <a:spcPct val="100000"/>
              </a:lnSpc>
              <a:spcBef>
                <a:spcPts val="50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sz="2000" dirty="0"/>
              <a:t>residenza o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domicilio in Lombardia</a:t>
            </a:r>
          </a:p>
          <a:p>
            <a:pPr marL="376555" indent="-342900" algn="l">
              <a:lnSpc>
                <a:spcPct val="100000"/>
              </a:lnSpc>
              <a:spcBef>
                <a:spcPts val="50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diploma di istruzione secondaria superiore </a:t>
            </a:r>
            <a:r>
              <a:rPr lang="it-IT" sz="2000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(o 4° anno IeFP unitamente a una certificazione IFTS)</a:t>
            </a:r>
            <a:endParaRPr lang="it-IT" sz="2000" b="1" dirty="0"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  <a:p>
            <a:pPr marL="33655" algn="l">
              <a:lnSpc>
                <a:spcPct val="100000"/>
              </a:lnSpc>
              <a:spcBef>
                <a:spcPts val="500"/>
              </a:spcBef>
              <a:buClr>
                <a:srgbClr val="939598"/>
              </a:buClr>
              <a:buSzPct val="75000"/>
              <a:tabLst>
                <a:tab pos="262255" algn="l"/>
              </a:tabLst>
            </a:pPr>
            <a:endParaRPr lang="it-IT" sz="2000" dirty="0"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79B3F1B-F2E0-BE40-B051-C8E9AD8DCFD8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7573172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CORSI ITS: COSA SONO</a:t>
            </a:r>
          </a:p>
        </p:txBody>
      </p:sp>
    </p:spTree>
    <p:extLst>
      <p:ext uri="{BB962C8B-B14F-4D97-AF65-F5344CB8AC3E}">
        <p14:creationId xmlns:p14="http://schemas.microsoft.com/office/powerpoint/2010/main" val="389120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7A6501B-2C2E-4762-A91A-3C0A34D62E54}"/>
              </a:ext>
            </a:extLst>
          </p:cNvPr>
          <p:cNvSpPr txBox="1">
            <a:spLocks/>
          </p:cNvSpPr>
          <p:nvPr/>
        </p:nvSpPr>
        <p:spPr>
          <a:xfrm>
            <a:off x="611998" y="1575419"/>
            <a:ext cx="10980000" cy="279563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255" indent="-228600" algn="l">
              <a:lnSpc>
                <a:spcPct val="100000"/>
              </a:lnSpc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sz="2000" dirty="0"/>
              <a:t>Formazione </a:t>
            </a:r>
            <a:r>
              <a:rPr lang="it-IT" sz="2000" dirty="0">
                <a:cs typeface="HelveticaNeueLTStd-Bd"/>
              </a:rPr>
              <a:t>‘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on the job</a:t>
            </a:r>
            <a:r>
              <a:rPr lang="it-IT" sz="2000" spc="-10" dirty="0">
                <a:cs typeface="HelveticaNeueLTStd-Bd"/>
              </a:rPr>
              <a:t>’</a:t>
            </a:r>
          </a:p>
          <a:p>
            <a:pPr marL="262255" indent="-228600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sz="2000" dirty="0"/>
              <a:t>Il 35% delle </a:t>
            </a:r>
            <a:r>
              <a:rPr lang="it-IT" sz="2000" spc="-15" dirty="0"/>
              <a:t>ore </a:t>
            </a:r>
            <a:r>
              <a:rPr lang="it-IT" sz="2000" dirty="0"/>
              <a:t>di</a:t>
            </a:r>
            <a:r>
              <a:rPr lang="it-IT" sz="2000" spc="-75" dirty="0"/>
              <a:t>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tirocinio in azienda</a:t>
            </a:r>
          </a:p>
          <a:p>
            <a:pPr marL="262255" indent="-228600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sz="2000" b="1" dirty="0"/>
              <a:t>Almeno il 50% dei</a:t>
            </a:r>
            <a:r>
              <a:rPr lang="it-IT" sz="2000" b="1" dirty="0">
                <a:cs typeface="HelveticaNeueLTStd-Bd"/>
              </a:rPr>
              <a:t>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docenti</a:t>
            </a:r>
            <a:r>
              <a:rPr lang="it-IT" sz="2000" b="1" dirty="0">
                <a:cs typeface="HelveticaNeueLTStd-Bd"/>
              </a:rPr>
              <a:t>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provengono dal mondo del lavoro </a:t>
            </a:r>
            <a:r>
              <a:rPr lang="it-IT" sz="2000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ed erogano </a:t>
            </a: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almeno il 60% del monte ore</a:t>
            </a:r>
          </a:p>
          <a:p>
            <a:pPr marL="262255" indent="-228600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Partecipazione attiva delle aziende</a:t>
            </a:r>
            <a:r>
              <a:rPr lang="it-IT" sz="2000" dirty="0"/>
              <a:t>: progettazione, selezioni in ingresso, lezioni (anche in azienda), project work e progetti di ricerca applicata, tirocini e apprendistati di III livello</a:t>
            </a:r>
          </a:p>
          <a:p>
            <a:pPr marL="262255" indent="-228600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Font typeface="HelveticaNeueLTStd-Lt"/>
              <a:buChar char="•"/>
              <a:tabLst>
                <a:tab pos="262255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Metodologie didattiche peculiari </a:t>
            </a:r>
            <a:r>
              <a:rPr lang="it-IT" sz="2000" dirty="0"/>
              <a:t>(Project-</a:t>
            </a:r>
            <a:r>
              <a:rPr lang="it-IT" sz="2000" dirty="0" err="1"/>
              <a:t>based</a:t>
            </a:r>
            <a:r>
              <a:rPr lang="it-IT" sz="2000" dirty="0"/>
              <a:t> learning, Learning by sharing)</a:t>
            </a:r>
          </a:p>
          <a:p>
            <a:pPr marL="262255" indent="-228600" algn="l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Font typeface="HelveticaNeueLTStd-Lt"/>
              <a:buChar char="•"/>
              <a:tabLst>
                <a:tab pos="262255" algn="l"/>
              </a:tabLst>
            </a:pPr>
            <a:r>
              <a:rPr lang="it-IT" sz="20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Dotazioni laboratoriali e attrezzature </a:t>
            </a:r>
            <a:r>
              <a:rPr lang="it-IT" sz="2000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tecnologicamente adeguate alla didattica</a:t>
            </a:r>
            <a:endParaRPr lang="it-IT" sz="2000" dirty="0">
              <a:cs typeface="HelveticaNeueLTStd-Bd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01EA3DB-7BBC-1344-A1CF-F9B815E01019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6008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1) PIÙ OPERATIVI</a:t>
            </a:r>
          </a:p>
        </p:txBody>
      </p:sp>
    </p:spTree>
    <p:extLst>
      <p:ext uri="{BB962C8B-B14F-4D97-AF65-F5344CB8AC3E}">
        <p14:creationId xmlns:p14="http://schemas.microsoft.com/office/powerpoint/2010/main" val="156596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D54CBB69-B0D8-4D15-B02D-C7E49DCD9577}"/>
              </a:ext>
            </a:extLst>
          </p:cNvPr>
          <p:cNvSpPr txBox="1"/>
          <p:nvPr/>
        </p:nvSpPr>
        <p:spPr>
          <a:xfrm>
            <a:off x="611999" y="1575419"/>
            <a:ext cx="10980000" cy="39747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400" b="1" dirty="0">
                <a:solidFill>
                  <a:srgbClr val="231F20"/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Alta specializzazione tecnologica</a:t>
            </a:r>
          </a:p>
          <a:p>
            <a:pPr marL="241300" indent="-228600">
              <a:spcBef>
                <a:spcPts val="101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it-IT" sz="2400" dirty="0">
                <a:solidFill>
                  <a:srgbClr val="231F20"/>
                </a:solidFill>
              </a:rPr>
              <a:t>Costante aggiornamento dei piani formativi in relazione al progresso tecnologico</a:t>
            </a:r>
          </a:p>
          <a:p>
            <a:pPr marL="241300" indent="-228600">
              <a:spcBef>
                <a:spcPts val="1010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it-IT" sz="2400" dirty="0">
                <a:solidFill>
                  <a:srgbClr val="231F20"/>
                </a:solidFill>
              </a:rPr>
              <a:t>Acquisizione di competenze spendibili nel contesto lavorativo attuale</a:t>
            </a:r>
          </a:p>
          <a:p>
            <a:pPr marL="12700">
              <a:lnSpc>
                <a:spcPct val="100000"/>
              </a:lnSpc>
            </a:pPr>
            <a:endParaRPr lang="it-IT" sz="2400" spc="-5" dirty="0">
              <a:solidFill>
                <a:srgbClr val="231F20"/>
              </a:solidFill>
              <a:cs typeface="HelveticaNeueLTStd-Bd"/>
            </a:endParaRPr>
          </a:p>
          <a:p>
            <a:pPr marL="12700">
              <a:lnSpc>
                <a:spcPct val="100000"/>
              </a:lnSpc>
            </a:pPr>
            <a:r>
              <a:rPr lang="it-IT" sz="2400" b="1" dirty="0">
                <a:solidFill>
                  <a:srgbClr val="231F20"/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Tirocinio o apprendistato: elemento fondamentale del piano di studio</a:t>
            </a: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Char char="•"/>
              <a:tabLst>
                <a:tab pos="241300" algn="l"/>
              </a:tabLst>
            </a:pP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Rinforza la conoscenza teorica attraverso l’applicazione</a:t>
            </a:r>
            <a:r>
              <a:rPr lang="it-IT" sz="2400" spc="-100" dirty="0">
                <a:solidFill>
                  <a:srgbClr val="231F20"/>
                </a:solidFill>
                <a:cs typeface="HelveticaNeueLTStd-Lt"/>
              </a:rPr>
              <a:t> </a:t>
            </a: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pratica e favorisce il consolidamento degli skill tecnici</a:t>
            </a:r>
            <a:endParaRPr lang="it-IT" sz="2400" dirty="0">
              <a:cs typeface="HelveticaNeueLTStd-Lt"/>
            </a:endParaRPr>
          </a:p>
          <a:p>
            <a:pPr marL="241300" marR="5080" indent="-228600">
              <a:lnSpc>
                <a:spcPct val="112500"/>
              </a:lnSpc>
              <a:spcBef>
                <a:spcPts val="710"/>
              </a:spcBef>
              <a:buClr>
                <a:srgbClr val="939598"/>
              </a:buClr>
              <a:buSzPct val="75000"/>
              <a:buChar char="•"/>
              <a:tabLst>
                <a:tab pos="241300" algn="l"/>
              </a:tabLst>
            </a:pP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Permette di </a:t>
            </a:r>
            <a:r>
              <a:rPr lang="it-IT" sz="2400" spc="-10" dirty="0">
                <a:solidFill>
                  <a:srgbClr val="231F20"/>
                </a:solidFill>
                <a:cs typeface="HelveticaNeueLTStd-Lt"/>
              </a:rPr>
              <a:t>apprendere </a:t>
            </a: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linguaggi, comportamenti e </a:t>
            </a:r>
            <a:r>
              <a:rPr lang="it-IT" sz="2400" spc="-10" dirty="0">
                <a:solidFill>
                  <a:srgbClr val="231F20"/>
                </a:solidFill>
                <a:cs typeface="HelveticaNeueLTStd-Lt"/>
              </a:rPr>
              <a:t>regole </a:t>
            </a: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del  </a:t>
            </a:r>
            <a:r>
              <a:rPr lang="it-IT" sz="2400" spc="-10" dirty="0">
                <a:solidFill>
                  <a:srgbClr val="231F20"/>
                </a:solidFill>
                <a:cs typeface="HelveticaNeueLTStd-Lt"/>
              </a:rPr>
              <a:t>lavoro</a:t>
            </a:r>
            <a:endParaRPr lang="it-IT" sz="2400" dirty="0">
              <a:cs typeface="HelveticaNeueLTStd-Lt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939598"/>
              </a:buClr>
              <a:buSzPct val="75000"/>
              <a:buChar char="•"/>
              <a:tabLst>
                <a:tab pos="241300" algn="l"/>
              </a:tabLst>
            </a:pP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Permette di farsi</a:t>
            </a:r>
            <a:r>
              <a:rPr lang="it-IT" sz="2400" spc="-95" dirty="0">
                <a:solidFill>
                  <a:srgbClr val="231F20"/>
                </a:solidFill>
                <a:cs typeface="HelveticaNeueLTStd-Lt"/>
              </a:rPr>
              <a:t> </a:t>
            </a:r>
            <a:r>
              <a:rPr lang="it-IT" sz="2400" spc="-5" dirty="0">
                <a:solidFill>
                  <a:srgbClr val="231F20"/>
                </a:solidFill>
                <a:cs typeface="HelveticaNeueLTStd-Lt"/>
              </a:rPr>
              <a:t>conoscere e apprezzare dalle aziende</a:t>
            </a:r>
            <a:endParaRPr lang="it-IT" sz="2400" dirty="0">
              <a:cs typeface="HelveticaNeueLTStd-Lt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4040F2F-26DB-7B40-93A1-3C50B02FEF96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6008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2) PIÙ TECNICI</a:t>
            </a:r>
          </a:p>
        </p:txBody>
      </p:sp>
    </p:spTree>
    <p:extLst>
      <p:ext uri="{BB962C8B-B14F-4D97-AF65-F5344CB8AC3E}">
        <p14:creationId xmlns:p14="http://schemas.microsoft.com/office/powerpoint/2010/main" val="364809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658DA825-A05D-4A84-AE46-C65F6D3B58E0}"/>
              </a:ext>
            </a:extLst>
          </p:cNvPr>
          <p:cNvSpPr txBox="1">
            <a:spLocks/>
          </p:cNvSpPr>
          <p:nvPr/>
        </p:nvSpPr>
        <p:spPr>
          <a:xfrm>
            <a:off x="612000" y="1575419"/>
            <a:ext cx="10980000" cy="34850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255" indent="-228600" algn="l">
              <a:lnSpc>
                <a:spcPct val="100000"/>
              </a:lnSpc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Corsi biennale, tipicamente di 2000 ore:</a:t>
            </a:r>
          </a:p>
          <a:p>
            <a:pPr marL="655320" lvl="1" indent="-164465" algn="l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-"/>
              <a:tabLst>
                <a:tab pos="655955" algn="l"/>
              </a:tabLst>
            </a:pP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1300 </a:t>
            </a:r>
            <a:r>
              <a:rPr lang="it-IT" sz="2400" spc="-15" dirty="0">
                <a:solidFill>
                  <a:srgbClr val="231F20"/>
                </a:solidFill>
                <a:cs typeface="HelveticaNeueLTStd-Lt"/>
              </a:rPr>
              <a:t>ore </a:t>
            </a: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di</a:t>
            </a:r>
            <a:r>
              <a:rPr lang="it-IT" sz="2400" spc="-80" dirty="0">
                <a:solidFill>
                  <a:srgbClr val="231F20"/>
                </a:solidFill>
                <a:cs typeface="HelveticaNeueLTStd-Lt"/>
              </a:rPr>
              <a:t> </a:t>
            </a: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aula/laboratorio (65%)</a:t>
            </a:r>
            <a:endParaRPr lang="it-IT" sz="2400" dirty="0">
              <a:cs typeface="HelveticaNeueLTStd-Lt"/>
            </a:endParaRPr>
          </a:p>
          <a:p>
            <a:pPr marL="655320" lvl="1" indent="-164465" algn="l">
              <a:lnSpc>
                <a:spcPct val="100000"/>
              </a:lnSpc>
              <a:spcBef>
                <a:spcPts val="1015"/>
              </a:spcBef>
              <a:buFont typeface="Arial" panose="020B0604020202020204" pitchFamily="34" charset="0"/>
              <a:buChar char="-"/>
              <a:tabLst>
                <a:tab pos="655955" algn="l"/>
              </a:tabLst>
            </a:pPr>
            <a:r>
              <a:rPr lang="it-IT" sz="2400" dirty="0">
                <a:solidFill>
                  <a:srgbClr val="231F20"/>
                </a:solidFill>
                <a:cs typeface="HelveticaNeueLTStd-Lt"/>
              </a:rPr>
              <a:t>700 di </a:t>
            </a:r>
            <a:r>
              <a:rPr lang="it-IT" sz="2400" spc="-5" dirty="0">
                <a:solidFill>
                  <a:srgbClr val="231F20"/>
                </a:solidFill>
                <a:cs typeface="HelveticaNeueLTStd-Lt"/>
              </a:rPr>
              <a:t>tirocinio aziendale (35%)</a:t>
            </a:r>
          </a:p>
          <a:p>
            <a:pPr marL="655320" lvl="1" indent="-164465" algn="l">
              <a:lnSpc>
                <a:spcPct val="100000"/>
              </a:lnSpc>
              <a:spcBef>
                <a:spcPts val="1015"/>
              </a:spcBef>
              <a:buFont typeface="Arial" panose="020B0604020202020204" pitchFamily="34" charset="0"/>
              <a:buChar char="-"/>
              <a:tabLst>
                <a:tab pos="655955" algn="l"/>
              </a:tabLst>
            </a:pPr>
            <a:r>
              <a:rPr lang="it-IT" sz="2400" spc="-5" dirty="0">
                <a:solidFill>
                  <a:srgbClr val="231F20"/>
                </a:solidFill>
                <a:cs typeface="HelveticaNeueLTStd-Lt"/>
              </a:rPr>
              <a:t>V livello EQF</a:t>
            </a:r>
          </a:p>
          <a:p>
            <a:pPr marL="490855" lvl="1" algn="l">
              <a:lnSpc>
                <a:spcPct val="100000"/>
              </a:lnSpc>
              <a:spcBef>
                <a:spcPts val="1015"/>
              </a:spcBef>
              <a:tabLst>
                <a:tab pos="655955" algn="l"/>
              </a:tabLst>
            </a:pPr>
            <a:endParaRPr lang="it-IT" sz="2400" dirty="0">
              <a:solidFill>
                <a:srgbClr val="231F20"/>
              </a:solidFill>
              <a:cs typeface="HelveticaNeueLTStd-Lt"/>
            </a:endParaRPr>
          </a:p>
          <a:p>
            <a:pPr marL="262255" indent="-228600" algn="just">
              <a:spcBef>
                <a:spcPts val="1015"/>
              </a:spcBef>
              <a:buClr>
                <a:srgbClr val="939598"/>
              </a:buClr>
              <a:buSzPct val="75000"/>
              <a:buFont typeface="Arial" panose="020B0604020202020204" pitchFamily="34" charset="0"/>
              <a:buChar char="•"/>
              <a:tabLst>
                <a:tab pos="262255" algn="l"/>
              </a:tabLst>
            </a:pPr>
            <a:r>
              <a:rPr lang="it-IT" dirty="0"/>
              <a:t>Esistono anche </a:t>
            </a:r>
            <a:r>
              <a:rPr lang="it-IT" b="1" dirty="0"/>
              <a:t>alcuni percorsi triennali (VI livello EQF) </a:t>
            </a:r>
            <a:r>
              <a:rPr lang="it-IT" dirty="0"/>
              <a:t>attivabili solo per esigenze specifiche (ad esempio l’acquisizione di specifiche certificazioni industriali) o per necessità di molte ore di tirocinio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61700ED-AD16-AB46-A15A-88CB8F2ABF3A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6008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3) PIÙ BREVI</a:t>
            </a:r>
          </a:p>
        </p:txBody>
      </p:sp>
    </p:spTree>
    <p:extLst>
      <p:ext uri="{BB962C8B-B14F-4D97-AF65-F5344CB8AC3E}">
        <p14:creationId xmlns:p14="http://schemas.microsoft.com/office/powerpoint/2010/main" val="420323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56DA52E2-0CB1-9246-BADC-CC6D9DA55645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11423597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ITS: una risposta al </a:t>
            </a:r>
            <a:r>
              <a:rPr lang="it-IT" sz="4800" u="dotted" dirty="0" err="1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mismatch</a:t>
            </a:r>
            <a:endParaRPr lang="it-IT" sz="4800" u="dotted" dirty="0">
              <a:solidFill>
                <a:srgbClr val="C4151C"/>
              </a:solidFill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98CAE4-83D8-19F0-97D0-8A167105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1" y="1197700"/>
            <a:ext cx="8863506" cy="57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3B67970-2961-46AF-A237-B528041D6FA6}"/>
              </a:ext>
            </a:extLst>
          </p:cNvPr>
          <p:cNvSpPr txBox="1">
            <a:spLocks/>
          </p:cNvSpPr>
          <p:nvPr/>
        </p:nvSpPr>
        <p:spPr>
          <a:xfrm>
            <a:off x="86400" y="0"/>
            <a:ext cx="9247414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L’APPRENDISTATO di III livello</a:t>
            </a:r>
            <a:endParaRPr lang="it-IT" sz="3200" u="dotted" dirty="0">
              <a:solidFill>
                <a:srgbClr val="C4151C"/>
              </a:solidFill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218F8FB-C346-4E8A-8162-6CBCC388FE4B}"/>
              </a:ext>
            </a:extLst>
          </p:cNvPr>
          <p:cNvSpPr txBox="1">
            <a:spLocks/>
          </p:cNvSpPr>
          <p:nvPr/>
        </p:nvSpPr>
        <p:spPr>
          <a:xfrm>
            <a:off x="612000" y="1576800"/>
            <a:ext cx="10980000" cy="429758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È un «</a:t>
            </a:r>
            <a:r>
              <a:rPr lang="it-IT" b="1" dirty="0"/>
              <a:t>vestito su misura</a:t>
            </a:r>
            <a:r>
              <a:rPr lang="it-IT" dirty="0"/>
              <a:t>» messo a disposizione degli ITS e delle AZIENDE; un </a:t>
            </a:r>
            <a:r>
              <a:rPr lang="it-IT" b="1" dirty="0"/>
              <a:t>investimento condiviso </a:t>
            </a:r>
            <a:r>
              <a:rPr lang="it-IT" dirty="0"/>
              <a:t>per: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affrontare insieme la sfida di </a:t>
            </a:r>
            <a:r>
              <a:rPr lang="it-IT" b="1" dirty="0"/>
              <a:t>selezionare giovani pronti ad assumersi il doppio ruolo di studente/lavoratore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progettare, </a:t>
            </a:r>
            <a:r>
              <a:rPr lang="it-IT" b="1" dirty="0"/>
              <a:t>pianificare e programmare l’ingaggio di giovani </a:t>
            </a:r>
            <a:r>
              <a:rPr lang="it-IT" dirty="0"/>
              <a:t>talenti anticipando i fabbisogni aziendali e </a:t>
            </a:r>
            <a:r>
              <a:rPr lang="it-IT" b="1" dirty="0"/>
              <a:t>costruire un «vivaio» </a:t>
            </a:r>
            <a:r>
              <a:rPr lang="it-IT" dirty="0"/>
              <a:t>all’interno dell’azienda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aumentare il grado di </a:t>
            </a:r>
            <a:r>
              <a:rPr lang="it-IT" dirty="0" err="1"/>
              <a:t>committment</a:t>
            </a:r>
            <a:r>
              <a:rPr lang="it-IT" dirty="0"/>
              <a:t> e il sentimento di identificazione con l’azienda dei giovani talenti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personalizzare la formazione </a:t>
            </a:r>
            <a:r>
              <a:rPr lang="it-IT" dirty="0"/>
              <a:t>rivolta agli studenti/apprendisti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confrontarsi in un </a:t>
            </a:r>
            <a:r>
              <a:rPr lang="it-IT" b="1" dirty="0"/>
              <a:t>costante monitoraggio  delle competenze </a:t>
            </a:r>
            <a:r>
              <a:rPr lang="it-IT" dirty="0"/>
              <a:t>acquisite dall’apprendista in formazione, condividendo strumenti di valutazione</a:t>
            </a:r>
          </a:p>
        </p:txBody>
      </p:sp>
    </p:spTree>
    <p:extLst>
      <p:ext uri="{BB962C8B-B14F-4D97-AF65-F5344CB8AC3E}">
        <p14:creationId xmlns:p14="http://schemas.microsoft.com/office/powerpoint/2010/main" val="269501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69606A4-E480-4697-9D98-CF21C8194D54}"/>
              </a:ext>
            </a:extLst>
          </p:cNvPr>
          <p:cNvSpPr txBox="1">
            <a:spLocks/>
          </p:cNvSpPr>
          <p:nvPr/>
        </p:nvSpPr>
        <p:spPr>
          <a:xfrm>
            <a:off x="612000" y="1576800"/>
            <a:ext cx="6710400" cy="409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algn="l">
              <a:lnSpc>
                <a:spcPct val="100000"/>
              </a:lnSpc>
            </a:pPr>
            <a:r>
              <a:rPr lang="it-IT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6 aree tecnologiche considerate “strategiche” </a:t>
            </a:r>
            <a:r>
              <a:rPr lang="it-IT" spc="-5" dirty="0"/>
              <a:t>per lo sviluppo economico e la competitività del Paese:</a:t>
            </a:r>
            <a:endParaRPr lang="it-IT" sz="3200" spc="-5" dirty="0"/>
          </a:p>
          <a:p>
            <a:pPr marL="548005" indent="-514350" algn="l">
              <a:lnSpc>
                <a:spcPct val="10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Efficienza energetica</a:t>
            </a:r>
          </a:p>
          <a:p>
            <a:pPr marL="548005" indent="-514350" algn="l">
              <a:lnSpc>
                <a:spcPct val="10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Mobilità sostenibile</a:t>
            </a:r>
          </a:p>
          <a:p>
            <a:pPr marL="548005" indent="-514350" algn="l">
              <a:lnSpc>
                <a:spcPct val="100000"/>
              </a:lnSpc>
              <a:buFont typeface="+mj-lt"/>
              <a:buAutoNum type="arabicPeriod"/>
            </a:pPr>
            <a:r>
              <a:rPr lang="it-IT" sz="2800" b="1" dirty="0">
                <a:solidFill>
                  <a:srgbClr val="7030A0"/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Nuove tecnologie della vita</a:t>
            </a:r>
          </a:p>
          <a:p>
            <a:pPr marL="548005" indent="-514350" algn="l">
              <a:lnSpc>
                <a:spcPct val="100000"/>
              </a:lnSpc>
              <a:buFont typeface="+mj-lt"/>
              <a:buAutoNum type="arabicPeriod"/>
            </a:pPr>
            <a:r>
              <a:rPr lang="it-IT" sz="2800" b="1" dirty="0">
                <a:solidFill>
                  <a:srgbClr val="DB6370"/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Made in Italy</a:t>
            </a:r>
          </a:p>
          <a:p>
            <a:pPr marL="548005" indent="-514350" algn="l">
              <a:lnSpc>
                <a:spcPct val="100000"/>
              </a:lnSpc>
              <a:buFont typeface="+mj-lt"/>
              <a:buAutoNum type="arabicPeriod"/>
            </a:pPr>
            <a:r>
              <a:rPr lang="it-IT" sz="2800" b="1" dirty="0">
                <a:solidFill>
                  <a:srgbClr val="FF9500"/>
                </a:solidFill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Turismo e beni culturali</a:t>
            </a:r>
          </a:p>
          <a:p>
            <a:pPr marL="548005" indent="-514350" algn="l">
              <a:lnSpc>
                <a:spcPct val="100000"/>
              </a:lnSpc>
              <a:buFont typeface="+mj-lt"/>
              <a:buAutoNum type="arabicPeriod"/>
            </a:pPr>
            <a:r>
              <a:rPr lang="it-IT" sz="28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ICT e comunicazione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7DCC0B9-CD7F-495A-80D5-87F394D62587}"/>
              </a:ext>
            </a:extLst>
          </p:cNvPr>
          <p:cNvSpPr/>
          <p:nvPr/>
        </p:nvSpPr>
        <p:spPr>
          <a:xfrm>
            <a:off x="6591752" y="3206537"/>
            <a:ext cx="4070400" cy="23083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ea typeface="Helvetica Neue Light" panose="02000403000000020004" pitchFamily="2" charset="0"/>
              </a:rPr>
              <a:t>L’area 4 è articolata in 5 ambiti: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ea typeface="HELVETICA NEUE LIGHT" panose="02000403000000020004" pitchFamily="2" charset="0"/>
              </a:rPr>
              <a:t>Servizi alle imprese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ea typeface="HELVETICA NEUE LIGHT" panose="02000403000000020004" pitchFamily="2" charset="0"/>
              </a:rPr>
              <a:t>Agroalimentare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ea typeface="HELVETICA NEUE LIGHT" panose="02000403000000020004" pitchFamily="2" charset="0"/>
              </a:rPr>
              <a:t>Sistema Casa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ea typeface="HELVETICA NEUE LIGHT" panose="02000403000000020004" pitchFamily="2" charset="0"/>
              </a:rPr>
              <a:t>Sistema Meccanica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ea typeface="HELVETICA NEUE LIGHT" panose="02000403000000020004" pitchFamily="2" charset="0"/>
              </a:rPr>
              <a:t>Sistema Moda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46F6D239-8D15-024D-8FBE-B17EC8582228}"/>
              </a:ext>
            </a:extLst>
          </p:cNvPr>
          <p:cNvCxnSpPr/>
          <p:nvPr/>
        </p:nvCxnSpPr>
        <p:spPr>
          <a:xfrm>
            <a:off x="3282287" y="4331619"/>
            <a:ext cx="3111689" cy="0"/>
          </a:xfrm>
          <a:prstGeom prst="straightConnector1">
            <a:avLst/>
          </a:prstGeom>
          <a:ln w="41275">
            <a:solidFill>
              <a:srgbClr val="F0492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">
            <a:extLst>
              <a:ext uri="{FF2B5EF4-FFF2-40B4-BE49-F238E27FC236}">
                <a16:creationId xmlns:a16="http://schemas.microsoft.com/office/drawing/2014/main" id="{2917E912-4DD8-3448-8AC4-615ED370D412}"/>
              </a:ext>
            </a:extLst>
          </p:cNvPr>
          <p:cNvSpPr txBox="1">
            <a:spLocks/>
          </p:cNvSpPr>
          <p:nvPr/>
        </p:nvSpPr>
        <p:spPr>
          <a:xfrm>
            <a:off x="86400" y="0"/>
            <a:ext cx="9247414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LE AREE TECNOLOGICHE</a:t>
            </a:r>
            <a:endParaRPr lang="it-IT" sz="3200" u="dotted" dirty="0">
              <a:solidFill>
                <a:srgbClr val="C4151C"/>
              </a:solidFill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E91CD07-CF92-19D2-BAE6-054FF5575627}"/>
              </a:ext>
            </a:extLst>
          </p:cNvPr>
          <p:cNvSpPr/>
          <p:nvPr/>
        </p:nvSpPr>
        <p:spPr>
          <a:xfrm>
            <a:off x="8976220" y="194386"/>
            <a:ext cx="2972193" cy="193899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i="1" dirty="0">
                <a:cs typeface="Arial" panose="020B0604020202020204" pitchFamily="34" charset="0"/>
              </a:rPr>
              <a:t>La nuova legge prevede il riordino delle aree tecnologiche tramite apposito decreto</a:t>
            </a:r>
          </a:p>
        </p:txBody>
      </p:sp>
    </p:spTree>
    <p:extLst>
      <p:ext uri="{BB962C8B-B14F-4D97-AF65-F5344CB8AC3E}">
        <p14:creationId xmlns:p14="http://schemas.microsoft.com/office/powerpoint/2010/main" val="29563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5B9EEED3-73C2-4FA8-BD82-7CB6BAB0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32165"/>
            <a:ext cx="12192000" cy="428298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69D26C7-A3BF-4599-9B46-32E08EDB2F7C}"/>
              </a:ext>
            </a:extLst>
          </p:cNvPr>
          <p:cNvSpPr/>
          <p:nvPr/>
        </p:nvSpPr>
        <p:spPr>
          <a:xfrm>
            <a:off x="-26412" y="1520082"/>
            <a:ext cx="808275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/>
              <a:t>LA RETE ITS LOMBARDIA</a:t>
            </a:r>
            <a:endParaRPr lang="it-IT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D1FDC09-DE91-1D4B-BD1D-B40D3C46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32165"/>
            <a:ext cx="12192000" cy="4282985"/>
          </a:xfrm>
          <a:prstGeom prst="rect">
            <a:avLst/>
          </a:prstGeom>
        </p:spPr>
      </p:pic>
      <p:pic>
        <p:nvPicPr>
          <p:cNvPr id="3" name="Immagine 2" descr="Immagine che contiene persona, uomo, esterni, tuta&#10;&#10;Descrizione generata automaticamente">
            <a:extLst>
              <a:ext uri="{FF2B5EF4-FFF2-40B4-BE49-F238E27FC236}">
                <a16:creationId xmlns:a16="http://schemas.microsoft.com/office/drawing/2014/main" id="{6E720353-BE52-5645-9176-76EFB4D7D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036">
            <a:off x="397224" y="462527"/>
            <a:ext cx="4443417" cy="4246330"/>
          </a:xfrm>
          <a:prstGeom prst="rect">
            <a:avLst/>
          </a:prstGeom>
          <a:effectLst>
            <a:outerShdw blurRad="50800" dist="38100" dir="2700000" sx="100936" sy="100936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D1DF2B9-0641-485A-B0D4-8243E08813E4}"/>
              </a:ext>
            </a:extLst>
          </p:cNvPr>
          <p:cNvSpPr/>
          <p:nvPr/>
        </p:nvSpPr>
        <p:spPr>
          <a:xfrm>
            <a:off x="5678911" y="845430"/>
            <a:ext cx="5942332" cy="132343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cs typeface="Arial" panose="020B0604020202020204" pitchFamily="34" charset="0"/>
              </a:rPr>
              <a:t>ROBERTO SELLA</a:t>
            </a:r>
          </a:p>
          <a:p>
            <a:pPr algn="ctr"/>
            <a:r>
              <a:rPr lang="it-IT" sz="2400" dirty="0">
                <a:cs typeface="Arial" panose="020B0604020202020204" pitchFamily="34" charset="0"/>
              </a:rPr>
              <a:t>ITS Angelo Rizzoli – Milano</a:t>
            </a:r>
            <a:br>
              <a:rPr lang="it-IT" sz="2400" i="1" dirty="0">
                <a:cs typeface="Arial" panose="020B0604020202020204" pitchFamily="34" charset="0"/>
              </a:rPr>
            </a:br>
            <a:r>
              <a:rPr lang="it-IT" sz="2400" b="1" i="1" dirty="0">
                <a:cs typeface="Arial" panose="020B0604020202020204" pitchFamily="34" charset="0"/>
              </a:rPr>
              <a:t>Coordinatore RETE ITS LOMBARDIA</a:t>
            </a:r>
          </a:p>
        </p:txBody>
      </p:sp>
    </p:spTree>
    <p:extLst>
      <p:ext uri="{BB962C8B-B14F-4D97-AF65-F5344CB8AC3E}">
        <p14:creationId xmlns:p14="http://schemas.microsoft.com/office/powerpoint/2010/main" val="23188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84CA8844-DBD3-4DAC-A836-17EB7C960960}"/>
              </a:ext>
            </a:extLst>
          </p:cNvPr>
          <p:cNvSpPr/>
          <p:nvPr/>
        </p:nvSpPr>
        <p:spPr>
          <a:xfrm>
            <a:off x="1170357" y="218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4477878-CCE3-47D6-8352-9899834C1078}"/>
              </a:ext>
            </a:extLst>
          </p:cNvPr>
          <p:cNvSpPr/>
          <p:nvPr/>
        </p:nvSpPr>
        <p:spPr>
          <a:xfrm>
            <a:off x="3681794" y="218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143312-5C84-AA64-D5CF-70F523FB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4" y="44695"/>
            <a:ext cx="11752063" cy="113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4A4D6149-4E08-4EA5-A1D5-4920AEDB5BB4}"/>
              </a:ext>
            </a:extLst>
          </p:cNvPr>
          <p:cNvSpPr txBox="1">
            <a:spLocks/>
          </p:cNvSpPr>
          <p:nvPr/>
        </p:nvSpPr>
        <p:spPr>
          <a:xfrm>
            <a:off x="629755" y="732920"/>
            <a:ext cx="7782305" cy="310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algn="l">
              <a:lnSpc>
                <a:spcPct val="100000"/>
              </a:lnSpc>
            </a:pPr>
            <a:r>
              <a:rPr lang="it-IT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La Rete ITS Lombardia: </a:t>
            </a:r>
          </a:p>
          <a:p>
            <a:pPr marL="33655" algn="l">
              <a:lnSpc>
                <a:spcPct val="100000"/>
              </a:lnSpc>
            </a:pPr>
            <a:r>
              <a:rPr lang="it-IT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23 fondazioni</a:t>
            </a:r>
            <a:r>
              <a:rPr lang="it-IT" sz="1800" b="1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 </a:t>
            </a:r>
            <a:endParaRPr lang="it-IT" sz="2600" b="1" spc="-5" dirty="0"/>
          </a:p>
          <a:p>
            <a:pPr marL="376555" indent="-342900">
              <a:lnSpc>
                <a:spcPct val="100000"/>
              </a:lnSpc>
              <a:buFontTx/>
              <a:buChar char="-"/>
            </a:pPr>
            <a:endParaRPr lang="it-IT" sz="2600" dirty="0">
              <a:latin typeface="HelveticaNeueLTStd-Bd"/>
            </a:endParaRPr>
          </a:p>
          <a:p>
            <a:pPr marL="33655">
              <a:lnSpc>
                <a:spcPct val="100000"/>
              </a:lnSpc>
            </a:pPr>
            <a:endParaRPr lang="it-IT" sz="2600" dirty="0">
              <a:latin typeface="HelveticaNeueLTStd-Bd"/>
            </a:endParaRPr>
          </a:p>
          <a:p>
            <a:pPr marL="33655">
              <a:lnSpc>
                <a:spcPct val="100000"/>
              </a:lnSpc>
            </a:pPr>
            <a:endParaRPr lang="it-IT" sz="2600" spc="-5" dirty="0">
              <a:latin typeface="HelveticaNeueLT Std Lt" panose="020B0403020202020204" pitchFamily="34" charset="0"/>
              <a:cs typeface="HelveticaNeueLTStd-Bd"/>
            </a:endParaRPr>
          </a:p>
          <a:p>
            <a:pPr marL="33655">
              <a:lnSpc>
                <a:spcPct val="100000"/>
              </a:lnSpc>
            </a:pPr>
            <a:endParaRPr lang="it-IT" sz="2600" spc="-5" dirty="0">
              <a:latin typeface="HelveticaNeueLT Std Lt" panose="020B0403020202020204" pitchFamily="34" charset="0"/>
              <a:cs typeface="HelveticaNeueLTStd-Bd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4CA8844-DBD3-4DAC-A836-17EB7C960960}"/>
              </a:ext>
            </a:extLst>
          </p:cNvPr>
          <p:cNvSpPr/>
          <p:nvPr/>
        </p:nvSpPr>
        <p:spPr>
          <a:xfrm>
            <a:off x="1170357" y="19919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4477878-CCE3-47D6-8352-9899834C1078}"/>
              </a:ext>
            </a:extLst>
          </p:cNvPr>
          <p:cNvSpPr/>
          <p:nvPr/>
        </p:nvSpPr>
        <p:spPr>
          <a:xfrm>
            <a:off x="3681794" y="19919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E0B9270-925B-F34D-99EF-F12598AFD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5" y="1900011"/>
            <a:ext cx="9726382" cy="476820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D1130C-264E-74B0-E4CE-390D0287AC21}"/>
              </a:ext>
            </a:extLst>
          </p:cNvPr>
          <p:cNvSpPr txBox="1"/>
          <p:nvPr/>
        </p:nvSpPr>
        <p:spPr>
          <a:xfrm>
            <a:off x="8505172" y="3856127"/>
            <a:ext cx="200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514905-B5B0-3187-8479-D9D374009BE0}"/>
              </a:ext>
            </a:extLst>
          </p:cNvPr>
          <p:cNvSpPr txBox="1"/>
          <p:nvPr/>
        </p:nvSpPr>
        <p:spPr>
          <a:xfrm>
            <a:off x="1066800" y="6100374"/>
            <a:ext cx="200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3E60A0-6DAD-AB3A-B25F-41EA2F36A1A5}"/>
              </a:ext>
            </a:extLst>
          </p:cNvPr>
          <p:cNvSpPr txBox="1"/>
          <p:nvPr/>
        </p:nvSpPr>
        <p:spPr>
          <a:xfrm>
            <a:off x="4866644" y="6117627"/>
            <a:ext cx="200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9E685A-EABE-3F56-0517-482006C08195}"/>
              </a:ext>
            </a:extLst>
          </p:cNvPr>
          <p:cNvSpPr txBox="1"/>
          <p:nvPr/>
        </p:nvSpPr>
        <p:spPr>
          <a:xfrm>
            <a:off x="8517698" y="6106419"/>
            <a:ext cx="200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375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4A4D6149-4E08-4EA5-A1D5-4920AEDB5BB4}"/>
              </a:ext>
            </a:extLst>
          </p:cNvPr>
          <p:cNvSpPr txBox="1">
            <a:spLocks/>
          </p:cNvSpPr>
          <p:nvPr/>
        </p:nvSpPr>
        <p:spPr>
          <a:xfrm>
            <a:off x="629755" y="732920"/>
            <a:ext cx="7782305" cy="310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algn="l">
              <a:lnSpc>
                <a:spcPct val="100000"/>
              </a:lnSpc>
            </a:pPr>
            <a:r>
              <a:rPr lang="it-IT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La Rete ITS Lombardia</a:t>
            </a:r>
          </a:p>
          <a:p>
            <a:pPr marL="33655" algn="l">
              <a:lnSpc>
                <a:spcPct val="100000"/>
              </a:lnSpc>
            </a:pPr>
            <a:r>
              <a:rPr lang="it-IT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159 corsi 2022/23</a:t>
            </a:r>
            <a:r>
              <a:rPr lang="it-IT" sz="1800" dirty="0"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 </a:t>
            </a:r>
            <a:endParaRPr lang="it-IT" sz="2600" spc="-5" dirty="0"/>
          </a:p>
          <a:p>
            <a:pPr marL="376555" indent="-342900">
              <a:lnSpc>
                <a:spcPct val="100000"/>
              </a:lnSpc>
              <a:buFontTx/>
              <a:buChar char="-"/>
            </a:pPr>
            <a:endParaRPr lang="it-IT" sz="2600" dirty="0">
              <a:latin typeface="HelveticaNeueLTStd-Bd"/>
            </a:endParaRPr>
          </a:p>
          <a:p>
            <a:pPr marL="33655">
              <a:lnSpc>
                <a:spcPct val="100000"/>
              </a:lnSpc>
            </a:pPr>
            <a:endParaRPr lang="it-IT" sz="2600" dirty="0">
              <a:latin typeface="HelveticaNeueLTStd-Bd"/>
            </a:endParaRPr>
          </a:p>
          <a:p>
            <a:pPr marL="33655">
              <a:lnSpc>
                <a:spcPct val="100000"/>
              </a:lnSpc>
            </a:pPr>
            <a:endParaRPr lang="it-IT" sz="2600" spc="-5" dirty="0">
              <a:latin typeface="HelveticaNeueLT Std Lt" panose="020B0403020202020204" pitchFamily="34" charset="0"/>
              <a:cs typeface="HelveticaNeueLTStd-Bd"/>
            </a:endParaRPr>
          </a:p>
          <a:p>
            <a:pPr marL="33655">
              <a:lnSpc>
                <a:spcPct val="100000"/>
              </a:lnSpc>
            </a:pPr>
            <a:endParaRPr lang="it-IT" sz="2600" spc="-5" dirty="0">
              <a:latin typeface="HelveticaNeueLT Std Lt" panose="020B0403020202020204" pitchFamily="34" charset="0"/>
              <a:cs typeface="HelveticaNeueLTStd-Bd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4CA8844-DBD3-4DAC-A836-17EB7C960960}"/>
              </a:ext>
            </a:extLst>
          </p:cNvPr>
          <p:cNvSpPr/>
          <p:nvPr/>
        </p:nvSpPr>
        <p:spPr>
          <a:xfrm>
            <a:off x="1170357" y="1629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4477878-CCE3-47D6-8352-9899834C1078}"/>
              </a:ext>
            </a:extLst>
          </p:cNvPr>
          <p:cNvSpPr/>
          <p:nvPr/>
        </p:nvSpPr>
        <p:spPr>
          <a:xfrm>
            <a:off x="3681794" y="1629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province lombarde | Mincio&amp;Dintorni">
            <a:extLst>
              <a:ext uri="{FF2B5EF4-FFF2-40B4-BE49-F238E27FC236}">
                <a16:creationId xmlns:a16="http://schemas.microsoft.com/office/drawing/2014/main" id="{1C8A648E-D526-446F-C498-B6B5619F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22" y="0"/>
            <a:ext cx="725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FA388F-338A-FC66-273D-0416A96F4391}"/>
              </a:ext>
            </a:extLst>
          </p:cNvPr>
          <p:cNvSpPr txBox="1"/>
          <p:nvPr/>
        </p:nvSpPr>
        <p:spPr>
          <a:xfrm>
            <a:off x="6240324" y="4199922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BFF906-3680-CA80-9681-F4A1C27ED0B6}"/>
              </a:ext>
            </a:extLst>
          </p:cNvPr>
          <p:cNvSpPr txBox="1"/>
          <p:nvPr/>
        </p:nvSpPr>
        <p:spPr>
          <a:xfrm>
            <a:off x="7637805" y="3228945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C1A69C-1110-F412-1CA9-738EE12CAA17}"/>
              </a:ext>
            </a:extLst>
          </p:cNvPr>
          <p:cNvSpPr txBox="1"/>
          <p:nvPr/>
        </p:nvSpPr>
        <p:spPr>
          <a:xfrm>
            <a:off x="5434404" y="3228945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90305FE-3138-6303-D9C2-3CEDA590A8BC}"/>
              </a:ext>
            </a:extLst>
          </p:cNvPr>
          <p:cNvSpPr txBox="1"/>
          <p:nvPr/>
        </p:nvSpPr>
        <p:spPr>
          <a:xfrm>
            <a:off x="8933853" y="3788520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1D227E-7783-F96C-D135-E59F77C59F50}"/>
              </a:ext>
            </a:extLst>
          </p:cNvPr>
          <p:cNvSpPr txBox="1"/>
          <p:nvPr/>
        </p:nvSpPr>
        <p:spPr>
          <a:xfrm>
            <a:off x="6389572" y="2560693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505C96-DD91-AB14-A0F9-4947C6A0ECF2}"/>
              </a:ext>
            </a:extLst>
          </p:cNvPr>
          <p:cNvSpPr txBox="1"/>
          <p:nvPr/>
        </p:nvSpPr>
        <p:spPr>
          <a:xfrm>
            <a:off x="6453214" y="3588465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9EB09EB-9D45-A3DD-E79D-5FE8328DE9A1}"/>
              </a:ext>
            </a:extLst>
          </p:cNvPr>
          <p:cNvSpPr txBox="1"/>
          <p:nvPr/>
        </p:nvSpPr>
        <p:spPr>
          <a:xfrm>
            <a:off x="7803078" y="1832637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A383D0-C825-853E-C448-38983AD28530}"/>
              </a:ext>
            </a:extLst>
          </p:cNvPr>
          <p:cNvSpPr txBox="1"/>
          <p:nvPr/>
        </p:nvSpPr>
        <p:spPr>
          <a:xfrm>
            <a:off x="9939554" y="5280328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ECA3F2D-6EB4-C65E-6BEC-D790BA8A4ED7}"/>
              </a:ext>
            </a:extLst>
          </p:cNvPr>
          <p:cNvSpPr txBox="1"/>
          <p:nvPr/>
        </p:nvSpPr>
        <p:spPr>
          <a:xfrm>
            <a:off x="6143656" y="5228569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0795F6-EAC0-F5B1-DF15-B5E50D53584D}"/>
              </a:ext>
            </a:extLst>
          </p:cNvPr>
          <p:cNvSpPr txBox="1"/>
          <p:nvPr/>
        </p:nvSpPr>
        <p:spPr>
          <a:xfrm>
            <a:off x="7189650" y="4785030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089964F-1D8F-C664-EF6C-77DEAB47EE00}"/>
              </a:ext>
            </a:extLst>
          </p:cNvPr>
          <p:cNvSpPr txBox="1"/>
          <p:nvPr/>
        </p:nvSpPr>
        <p:spPr>
          <a:xfrm>
            <a:off x="8486526" y="5103294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662584A-1122-E5A7-DDC5-5793A37ABCD0}"/>
              </a:ext>
            </a:extLst>
          </p:cNvPr>
          <p:cNvSpPr txBox="1"/>
          <p:nvPr/>
        </p:nvSpPr>
        <p:spPr>
          <a:xfrm>
            <a:off x="7004668" y="2577946"/>
            <a:ext cx="5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FAC19956-4E30-EAB6-91AE-EF9881B1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02590"/>
              </p:ext>
            </p:extLst>
          </p:nvPr>
        </p:nvGraphicFramePr>
        <p:xfrm>
          <a:off x="675561" y="1832637"/>
          <a:ext cx="2142705" cy="4853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235">
                  <a:extLst>
                    <a:ext uri="{9D8B030D-6E8A-4147-A177-3AD203B41FA5}">
                      <a16:colId xmlns:a16="http://schemas.microsoft.com/office/drawing/2014/main" val="1897202784"/>
                    </a:ext>
                  </a:extLst>
                </a:gridCol>
                <a:gridCol w="714235">
                  <a:extLst>
                    <a:ext uri="{9D8B030D-6E8A-4147-A177-3AD203B41FA5}">
                      <a16:colId xmlns:a16="http://schemas.microsoft.com/office/drawing/2014/main" val="1525420458"/>
                    </a:ext>
                  </a:extLst>
                </a:gridCol>
                <a:gridCol w="714235">
                  <a:extLst>
                    <a:ext uri="{9D8B030D-6E8A-4147-A177-3AD203B41FA5}">
                      <a16:colId xmlns:a16="http://schemas.microsoft.com/office/drawing/2014/main" val="2564466154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MI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56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35%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144735256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VA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24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15%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103005125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BS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 dirty="0">
                          <a:effectLst/>
                        </a:rPr>
                        <a:t>20</a:t>
                      </a:r>
                      <a:endParaRPr lang="it-IT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13%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387143115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BG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19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12%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270751795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MB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14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9%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385113663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CO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13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8%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197855431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LO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3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2%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39606215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CR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2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297421714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LC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2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8907278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MV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2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285152082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PV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2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>
                          <a:effectLst/>
                        </a:rPr>
                        <a:t>1%</a:t>
                      </a:r>
                      <a:endParaRPr lang="it-IT" sz="26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283441491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600" u="none" strike="noStrike">
                          <a:effectLst/>
                        </a:rPr>
                        <a:t>SO</a:t>
                      </a:r>
                      <a:endParaRPr lang="it-IT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600" u="none" strike="noStrike">
                          <a:effectLst/>
                        </a:rPr>
                        <a:t>2</a:t>
                      </a:r>
                      <a:endParaRPr lang="it-IT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600" u="none" strike="noStrike" dirty="0">
                          <a:effectLst/>
                        </a:rPr>
                        <a:t>1%</a:t>
                      </a:r>
                      <a:endParaRPr lang="it-IT" sz="26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/>
                </a:tc>
                <a:extLst>
                  <a:ext uri="{0D108BD9-81ED-4DB2-BD59-A6C34878D82A}">
                    <a16:rowId xmlns:a16="http://schemas.microsoft.com/office/drawing/2014/main" val="195144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9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5B9EEED3-73C2-4FA8-BD82-7CB6BAB0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43740"/>
            <a:ext cx="12192000" cy="428298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FB2DEAA-9A5D-F84D-997C-CC3184D706D3}"/>
              </a:ext>
            </a:extLst>
          </p:cNvPr>
          <p:cNvSpPr/>
          <p:nvPr/>
        </p:nvSpPr>
        <p:spPr>
          <a:xfrm>
            <a:off x="821206" y="1847335"/>
            <a:ext cx="53711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www.its.regione.lombardia.it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1D4BBA-BBBF-49BE-5969-BCB5ABFB488A}"/>
              </a:ext>
            </a:extLst>
          </p:cNvPr>
          <p:cNvSpPr txBox="1"/>
          <p:nvPr/>
        </p:nvSpPr>
        <p:spPr>
          <a:xfrm>
            <a:off x="244100" y="1239511"/>
            <a:ext cx="6525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ITS – Istituti Tecnologici Superiori</a:t>
            </a:r>
          </a:p>
        </p:txBody>
      </p:sp>
    </p:spTree>
    <p:extLst>
      <p:ext uri="{BB962C8B-B14F-4D97-AF65-F5344CB8AC3E}">
        <p14:creationId xmlns:p14="http://schemas.microsoft.com/office/powerpoint/2010/main" val="156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FB2DEAA-9A5D-F84D-997C-CC3184D706D3}"/>
              </a:ext>
            </a:extLst>
          </p:cNvPr>
          <p:cNvSpPr/>
          <p:nvPr/>
        </p:nvSpPr>
        <p:spPr>
          <a:xfrm>
            <a:off x="92001" y="944224"/>
            <a:ext cx="53711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www.its.regione.lombardia.it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hlinkClick r:id="rId3"/>
            <a:extLst>
              <a:ext uri="{FF2B5EF4-FFF2-40B4-BE49-F238E27FC236}">
                <a16:creationId xmlns:a16="http://schemas.microsoft.com/office/drawing/2014/main" id="{1409015B-44B9-B542-B156-CCECA807B913}"/>
              </a:ext>
            </a:extLst>
          </p:cNvPr>
          <p:cNvSpPr/>
          <p:nvPr/>
        </p:nvSpPr>
        <p:spPr>
          <a:xfrm>
            <a:off x="9410218" y="2000715"/>
            <a:ext cx="2523542" cy="206210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cs typeface="Arial" panose="020B0604020202020204" pitchFamily="34" charset="0"/>
              </a:rPr>
              <a:t>Ricerca per FONDAZIONE per area tecnologica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9414FE-A46B-714B-92C1-409DBA1AD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1" y="2083442"/>
            <a:ext cx="9219754" cy="4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FB2DEAA-9A5D-F84D-997C-CC3184D706D3}"/>
              </a:ext>
            </a:extLst>
          </p:cNvPr>
          <p:cNvSpPr/>
          <p:nvPr/>
        </p:nvSpPr>
        <p:spPr>
          <a:xfrm>
            <a:off x="92001" y="944224"/>
            <a:ext cx="53711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www.its.regione.lombardia.it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C4BAC4-CACD-DF43-9D40-4F080733B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655342"/>
            <a:ext cx="9110433" cy="5202658"/>
          </a:xfrm>
          <a:prstGeom prst="rect">
            <a:avLst/>
          </a:prstGeom>
        </p:spPr>
      </p:pic>
      <p:sp>
        <p:nvSpPr>
          <p:cNvPr id="7" name="Rettangolo 6">
            <a:hlinkClick r:id="rId4"/>
            <a:extLst>
              <a:ext uri="{FF2B5EF4-FFF2-40B4-BE49-F238E27FC236}">
                <a16:creationId xmlns:a16="http://schemas.microsoft.com/office/drawing/2014/main" id="{1409015B-44B9-B542-B156-CCECA807B913}"/>
              </a:ext>
            </a:extLst>
          </p:cNvPr>
          <p:cNvSpPr/>
          <p:nvPr/>
        </p:nvSpPr>
        <p:spPr>
          <a:xfrm>
            <a:off x="9410218" y="2000715"/>
            <a:ext cx="2523542" cy="107721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cs typeface="Arial" panose="020B0604020202020204" pitchFamily="34" charset="0"/>
              </a:rPr>
              <a:t>Ricerca CORSI per provincia</a:t>
            </a:r>
          </a:p>
        </p:txBody>
      </p:sp>
    </p:spTree>
    <p:extLst>
      <p:ext uri="{BB962C8B-B14F-4D97-AF65-F5344CB8AC3E}">
        <p14:creationId xmlns:p14="http://schemas.microsoft.com/office/powerpoint/2010/main" val="20248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FB2DEAA-9A5D-F84D-997C-CC3184D706D3}"/>
              </a:ext>
            </a:extLst>
          </p:cNvPr>
          <p:cNvSpPr/>
          <p:nvPr/>
        </p:nvSpPr>
        <p:spPr>
          <a:xfrm>
            <a:off x="92001" y="944224"/>
            <a:ext cx="53711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www.its.regione.lombardia.it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hlinkClick r:id="rId3"/>
            <a:extLst>
              <a:ext uri="{FF2B5EF4-FFF2-40B4-BE49-F238E27FC236}">
                <a16:creationId xmlns:a16="http://schemas.microsoft.com/office/drawing/2014/main" id="{1409015B-44B9-B542-B156-CCECA807B913}"/>
              </a:ext>
            </a:extLst>
          </p:cNvPr>
          <p:cNvSpPr/>
          <p:nvPr/>
        </p:nvSpPr>
        <p:spPr>
          <a:xfrm>
            <a:off x="9410218" y="2000715"/>
            <a:ext cx="2523542" cy="156966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cs typeface="Arial" panose="020B0604020202020204" pitchFamily="34" charset="0"/>
              </a:rPr>
              <a:t>Ricerca CORSI per area tecnologica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3E21B2-F5B6-7942-865C-17EA11BA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1" y="1747777"/>
            <a:ext cx="8822840" cy="51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FB2DEAA-9A5D-F84D-997C-CC3184D706D3}"/>
              </a:ext>
            </a:extLst>
          </p:cNvPr>
          <p:cNvSpPr/>
          <p:nvPr/>
        </p:nvSpPr>
        <p:spPr>
          <a:xfrm>
            <a:off x="92001" y="944224"/>
            <a:ext cx="53711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www.its.regione.lombardia.it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hlinkClick r:id="rId3"/>
            <a:extLst>
              <a:ext uri="{FF2B5EF4-FFF2-40B4-BE49-F238E27FC236}">
                <a16:creationId xmlns:a16="http://schemas.microsoft.com/office/drawing/2014/main" id="{1409015B-44B9-B542-B156-CCECA807B913}"/>
              </a:ext>
            </a:extLst>
          </p:cNvPr>
          <p:cNvSpPr/>
          <p:nvPr/>
        </p:nvSpPr>
        <p:spPr>
          <a:xfrm>
            <a:off x="9410218" y="2000715"/>
            <a:ext cx="2523542" cy="107721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cs typeface="Arial" panose="020B0604020202020204" pitchFamily="34" charset="0"/>
              </a:rPr>
              <a:t>Ricerca CORSI su MAPPA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9643EA-CEFE-3820-36BE-10E04DCDD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41" y="1805652"/>
            <a:ext cx="8607968" cy="4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279B3F1B-F2E0-BE40-B051-C8E9AD8DCFD8}"/>
              </a:ext>
            </a:extLst>
          </p:cNvPr>
          <p:cNvSpPr txBox="1">
            <a:spLocks/>
          </p:cNvSpPr>
          <p:nvPr/>
        </p:nvSpPr>
        <p:spPr>
          <a:xfrm>
            <a:off x="87085" y="-536854"/>
            <a:ext cx="10782198" cy="1271567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lnSpc>
                <a:spcPct val="100000"/>
              </a:lnSpc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I Responsabili orientamento della Rete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2C53B4A-559B-753F-84C9-1F4DC029F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54520"/>
              </p:ext>
            </p:extLst>
          </p:nvPr>
        </p:nvGraphicFramePr>
        <p:xfrm>
          <a:off x="707070" y="734713"/>
          <a:ext cx="11484930" cy="6131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9639">
                  <a:extLst>
                    <a:ext uri="{9D8B030D-6E8A-4147-A177-3AD203B41FA5}">
                      <a16:colId xmlns:a16="http://schemas.microsoft.com/office/drawing/2014/main" val="1453027226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val="1180230002"/>
                    </a:ext>
                  </a:extLst>
                </a:gridCol>
                <a:gridCol w="3352337">
                  <a:extLst>
                    <a:ext uri="{9D8B030D-6E8A-4147-A177-3AD203B41FA5}">
                      <a16:colId xmlns:a16="http://schemas.microsoft.com/office/drawing/2014/main" val="755675913"/>
                    </a:ext>
                  </a:extLst>
                </a:gridCol>
                <a:gridCol w="1177222">
                  <a:extLst>
                    <a:ext uri="{9D8B030D-6E8A-4147-A177-3AD203B41FA5}">
                      <a16:colId xmlns:a16="http://schemas.microsoft.com/office/drawing/2014/main" val="3545272634"/>
                    </a:ext>
                  </a:extLst>
                </a:gridCol>
              </a:tblGrid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FONDAZIONE ITS AGROALIMENTARE SOSTENIBILE-TERRITORIO MANTOVA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SIMONA MARETTI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maretti@ifoa.it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3498493286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575469382"/>
                  </a:ext>
                </a:extLst>
              </a:tr>
              <a:tr h="1953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AGRORISORSE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ROBERTA ORIGGI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its@agrorisorse.it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996454405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ANGELO RIZZOLI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PAOLA DADOMO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 err="1">
                          <a:effectLst/>
                        </a:rPr>
                        <a:t>orientamento@itsrizzoli.it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3394547385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103218031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ENERGIA AMBIENTE ED EDILIZIA SOSTENIBILE - ITS GREEN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CINZIA ZANETTI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cinzia.zanetti@fondazionegreen.it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3385210752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3160383049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I CANTIERI DELL'ARTE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ALDO PALLADINI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ricerca1@eseb.it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3355933591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060848405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INNOVAPROFESSIONI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SABRINA MINETTI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sabrina.minetti@innovaprofessioni.it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3356629642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510965828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FONDAZIONE ITS MOBILITA' SOSTENIBILE DELLE PERSONE E DELLE MERCI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IAVARONE VALENTINA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valentina.iavarone@myitsmobilitasostenibile.eu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3209558049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1513498473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PER L'INFORMAZIONE E LA COMUNICAZIONE  - INCOM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DANIELA MADDALONI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orientamento@itsincom.it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3388225563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50098750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ITS PER L'INNOVAZIONE DEL SISTEMA AGROALIMENTARE - SONDRIO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MARCO CHIAPPARINI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marco.chiapparini@fondazioneagroalimentareits.it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3357094785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317158900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FONDAZIONE ITS PER LE IMPRESE CULTURALI E IL TERRITORIO - I-CREA ACADEMY</a:t>
                      </a: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FERRARI</a:t>
                      </a: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l.ferrari@afolmet.it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373411375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FONDAZIONE ITS SYMPOSIUM</a:t>
                      </a: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FINOTTO GIACOMO</a:t>
                      </a: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giacomofinotto@accademiasymposium.it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3496973749</a:t>
                      </a: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9818877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FONDAZIONE ITS TECHNOLOGIES TALENT FACTORY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LUCIA MAZZUCCA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 err="1">
                          <a:effectLst/>
                        </a:rPr>
                        <a:t>direzione@itstechtalentfactory.it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3409127500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4081090809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MINOPRIO ITS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STEFANIA CANTALUPPI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s.cantaluppi@fondazioneminoprio.it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906243717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FONDAZIONE PER LE NUOVE TECNOLOGIE PER IL MADE IN ITALY MACHINA LONATI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AZZONI ANNA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orientamento@itsmachinalonati.it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3384288960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4202551723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IATH - FONDAZIONE DEL TURISMO E DELL'OSPITALITÀ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ANNARITA D'ANDREA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orientamento@iath.it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3395661087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416698496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ITS COSMO NUOVE TECNOLOGIE PER IL MADE IN ITALY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SIMONA PETTINI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simona.pettini@acof.it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3485169642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611929611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ITS LOMBARDO MOBILITA' SOSTENIBILE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SIMONE TRIVISANI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simone.trivisani@aslam.it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3488016543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987200758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ITS LOMBARDO PER LE NUOVE TECNOLOGIE MECCANICHE E MECCATRONICHE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GUGLIELMI VALENTINA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v.guglielmi@itslombardiameccatronica.it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3297140784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3616178525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ITS PER LE NUOVE TECNOLOGIE DELLA VITA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GRISA FRANCESCA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f.grisa@fondazionebiotecnologie.it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3466670613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73201716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ITS SISTEMA CASA ROSARIO MESSINA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SIMONE TRIVISANI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simone.trivisani@aslam.it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3488016543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594832525"/>
                  </a:ext>
                </a:extLst>
              </a:tr>
              <a:tr h="29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NUOVE TECNOLOGIE MADE IN ITALY CREMA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ERMINIO GIULIO TASSI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ermes.tassi@itscremona.it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3281231069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:a16="http://schemas.microsoft.com/office/drawing/2014/main" val="286358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78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5B9EEED3-73C2-4FA8-BD82-7CB6BAB0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32165"/>
            <a:ext cx="12192000" cy="428298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69D26C7-A3BF-4599-9B46-32E08EDB2F7C}"/>
              </a:ext>
            </a:extLst>
          </p:cNvPr>
          <p:cNvSpPr/>
          <p:nvPr/>
        </p:nvSpPr>
        <p:spPr>
          <a:xfrm>
            <a:off x="-534622" y="1885842"/>
            <a:ext cx="808275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/>
              <a:t>Per formare le future generazioni </a:t>
            </a:r>
          </a:p>
          <a:p>
            <a:pPr algn="ctr"/>
            <a:r>
              <a:rPr lang="it-IT" sz="3600" dirty="0"/>
              <a:t>nei ruoli che le aziende cercano!</a:t>
            </a:r>
            <a:endParaRPr lang="it-I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B2DEAA-9A5D-F84D-997C-CC3184D706D3}"/>
              </a:ext>
            </a:extLst>
          </p:cNvPr>
          <p:cNvSpPr/>
          <p:nvPr/>
        </p:nvSpPr>
        <p:spPr>
          <a:xfrm>
            <a:off x="821206" y="3293885"/>
            <a:ext cx="53711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www.its.regione.lombardia.it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1D6B98-CAE4-3A38-6AF3-B5D2FCFFEBFE}"/>
              </a:ext>
            </a:extLst>
          </p:cNvPr>
          <p:cNvSpPr txBox="1"/>
          <p:nvPr/>
        </p:nvSpPr>
        <p:spPr>
          <a:xfrm>
            <a:off x="244100" y="1239511"/>
            <a:ext cx="6525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ITS – Istituti Tecnologici Superiori</a:t>
            </a:r>
          </a:p>
        </p:txBody>
      </p:sp>
    </p:spTree>
    <p:extLst>
      <p:ext uri="{BB962C8B-B14F-4D97-AF65-F5344CB8AC3E}">
        <p14:creationId xmlns:p14="http://schemas.microsoft.com/office/powerpoint/2010/main" val="7986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5B9EEED3-73C2-4FA8-BD82-7CB6BAB0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32165"/>
            <a:ext cx="12192000" cy="428298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69D26C7-A3BF-4599-9B46-32E08EDB2F7C}"/>
              </a:ext>
            </a:extLst>
          </p:cNvPr>
          <p:cNvSpPr/>
          <p:nvPr/>
        </p:nvSpPr>
        <p:spPr>
          <a:xfrm>
            <a:off x="0" y="464812"/>
            <a:ext cx="808275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/>
              <a:t>Le competenze richieste dalle aziende cambiano in base al ruolo e alla funzione aziendale che si ricopre.</a:t>
            </a:r>
          </a:p>
        </p:txBody>
      </p:sp>
    </p:spTree>
    <p:extLst>
      <p:ext uri="{BB962C8B-B14F-4D97-AF65-F5344CB8AC3E}">
        <p14:creationId xmlns:p14="http://schemas.microsoft.com/office/powerpoint/2010/main" val="2905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5B9EEED3-73C2-4FA8-BD82-7CB6BAB0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2632165"/>
            <a:ext cx="12192000" cy="428298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69D26C7-A3BF-4599-9B46-32E08EDB2F7C}"/>
              </a:ext>
            </a:extLst>
          </p:cNvPr>
          <p:cNvSpPr/>
          <p:nvPr/>
        </p:nvSpPr>
        <p:spPr>
          <a:xfrm>
            <a:off x="0" y="464811"/>
            <a:ext cx="808275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/>
              <a:t>L’istruzione terziaria professionalizzante: </a:t>
            </a:r>
          </a:p>
          <a:p>
            <a:pPr algn="ctr"/>
            <a:r>
              <a:rPr lang="it-IT" sz="3200" dirty="0"/>
              <a:t>per formare le future generazioni </a:t>
            </a:r>
          </a:p>
          <a:p>
            <a:pPr algn="ctr"/>
            <a:r>
              <a:rPr lang="it-IT" sz="3200" dirty="0"/>
              <a:t>nei ruoli che le aziende cercano!</a:t>
            </a: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97135BA-F57F-404C-AF7F-AB3AD6B3EEF9}"/>
              </a:ext>
            </a:extLst>
          </p:cNvPr>
          <p:cNvSpPr txBox="1">
            <a:spLocks/>
          </p:cNvSpPr>
          <p:nvPr/>
        </p:nvSpPr>
        <p:spPr>
          <a:xfrm>
            <a:off x="611841" y="1690017"/>
            <a:ext cx="10980000" cy="1918474"/>
          </a:xfrm>
          <a:prstGeom prst="rect">
            <a:avLst/>
          </a:prstGeom>
          <a:solidFill>
            <a:schemeClr val="bg1">
              <a:alpha val="90156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33655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pc="-5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it-IT" sz="2400" dirty="0"/>
              <a:t>Non basta investire in tecnologia: </a:t>
            </a:r>
            <a:r>
              <a:rPr lang="it-IT" sz="2400" b="1" dirty="0"/>
              <a:t>serve il capitale umano</a:t>
            </a:r>
          </a:p>
          <a:p>
            <a:r>
              <a:rPr lang="it-IT" sz="2400" dirty="0"/>
              <a:t>Occorrono tecnici specializzati </a:t>
            </a:r>
            <a:r>
              <a:rPr lang="it-IT" sz="2400" b="1" dirty="0"/>
              <a:t>con competenze adeguate a superare il </a:t>
            </a:r>
            <a:r>
              <a:rPr lang="it-IT" sz="2400" b="1" dirty="0" err="1"/>
              <a:t>mismatch</a:t>
            </a:r>
            <a:r>
              <a:rPr lang="it-IT" sz="2400" b="1" dirty="0"/>
              <a:t> attuale tra esigenze delle imprese e profili in esito </a:t>
            </a:r>
            <a:r>
              <a:rPr lang="it-IT" sz="2400" dirty="0"/>
              <a:t>al sistema scolastico-universitario</a:t>
            </a:r>
          </a:p>
          <a:p>
            <a:r>
              <a:rPr lang="it-IT" sz="2400" dirty="0"/>
              <a:t>Il nostro paese soffre una cronica carenza di quadri intermedi, di </a:t>
            </a:r>
            <a:r>
              <a:rPr lang="it-IT" sz="2400" b="1" dirty="0"/>
              <a:t>tecnici specializzati </a:t>
            </a:r>
            <a:r>
              <a:rPr lang="it-IT" sz="2400" dirty="0"/>
              <a:t>per essere competitivi con altri paesi europei (900.000 in Germania, 40.000 in Svizzera…)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BDCD7BD-041F-974B-88D8-EEFE6233E752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8959933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LE ESIGENZE DELLE IMPRESE</a:t>
            </a:r>
          </a:p>
        </p:txBody>
      </p:sp>
    </p:spTree>
    <p:extLst>
      <p:ext uri="{BB962C8B-B14F-4D97-AF65-F5344CB8AC3E}">
        <p14:creationId xmlns:p14="http://schemas.microsoft.com/office/powerpoint/2010/main" val="311973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0DCD375-3002-4E34-BC64-A3EEA7BE7709}"/>
              </a:ext>
            </a:extLst>
          </p:cNvPr>
          <p:cNvSpPr txBox="1">
            <a:spLocks/>
          </p:cNvSpPr>
          <p:nvPr/>
        </p:nvSpPr>
        <p:spPr>
          <a:xfrm>
            <a:off x="611841" y="1690016"/>
            <a:ext cx="10980000" cy="2787430"/>
          </a:xfrm>
          <a:prstGeom prst="rect">
            <a:avLst/>
          </a:prstGeom>
          <a:solidFill>
            <a:schemeClr val="bg1">
              <a:alpha val="90156"/>
            </a:scheme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33655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pc="-5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it-IT" sz="2400" b="1" dirty="0"/>
              <a:t>Gli ITS Academy (Istituti Tecnologici Superiori) </a:t>
            </a:r>
            <a:r>
              <a:rPr lang="it-IT" sz="2400" dirty="0"/>
              <a:t>rappresentano uno degli ambiti del </a:t>
            </a:r>
            <a:r>
              <a:rPr lang="it-IT" sz="2400" b="1" dirty="0"/>
              <a:t>sistema di istruzione terziario italiano</a:t>
            </a:r>
            <a:r>
              <a:rPr lang="it-IT" sz="2400" dirty="0"/>
              <a:t>; si affiancano alle Università e al sistema AFAM per offrire il canale di specializzazione tecnica (</a:t>
            </a:r>
            <a:r>
              <a:rPr lang="it-IT" sz="2400" b="1" dirty="0"/>
              <a:t>formazione terziaria professionalizzante</a:t>
            </a:r>
            <a:r>
              <a:rPr lang="it-IT" sz="2400" dirty="0"/>
              <a:t>), in grado colmare il mismatch attualmente presente nel nostro paese tra la richiesta da parte delle imprese di </a:t>
            </a:r>
            <a:r>
              <a:rPr lang="it-IT" sz="2400" b="1" dirty="0"/>
              <a:t>figure tecniche altamente qualificate e immediatamente operative </a:t>
            </a:r>
            <a:r>
              <a:rPr lang="it-IT" sz="2400" dirty="0"/>
              <a:t>e i profili formati dal sistema educativo italiano.</a:t>
            </a:r>
          </a:p>
          <a:p>
            <a:r>
              <a:rPr lang="it-IT" sz="2400" b="1" dirty="0"/>
              <a:t>La programmazione dell’offerta formativa degli ITS Academy è demandata alle Regioni </a:t>
            </a:r>
            <a:r>
              <a:rPr lang="it-IT" sz="2400" dirty="0"/>
              <a:t>in stretto raccordo con il sistema produttivo locale.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4FF183A-BCC6-7E46-8AF8-698FD98D4742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6008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IL SISTEMA ITS</a:t>
            </a:r>
          </a:p>
        </p:txBody>
      </p:sp>
    </p:spTree>
    <p:extLst>
      <p:ext uri="{BB962C8B-B14F-4D97-AF65-F5344CB8AC3E}">
        <p14:creationId xmlns:p14="http://schemas.microsoft.com/office/powerpoint/2010/main" val="291262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946F3F8-DB5A-421D-806C-68B57AC959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04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Istituzione del Sistema terziario ITS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409EB3-44B5-40EA-B8BD-EE6367A37DDB}"/>
              </a:ext>
            </a:extLst>
          </p:cNvPr>
          <p:cNvSpPr txBox="1">
            <a:spLocks/>
          </p:cNvSpPr>
          <p:nvPr/>
        </p:nvSpPr>
        <p:spPr>
          <a:xfrm>
            <a:off x="612000" y="1689487"/>
            <a:ext cx="10980000" cy="37610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algn="l"/>
            <a:r>
              <a:rPr lang="it-IT" spc="-5" dirty="0"/>
              <a:t>Il 12 luglio 2022, la Camera ha approvato in via definitiva, all’unanimità, la proposta di </a:t>
            </a:r>
            <a:r>
              <a:rPr lang="it-IT" b="1" spc="-5" dirty="0"/>
              <a:t>legge per l'Istituzione del Sistema terziario di istruzione tecnologica superiore</a:t>
            </a:r>
          </a:p>
          <a:p>
            <a:pPr lvl="0" algn="l"/>
            <a:endParaRPr lang="it-IT" dirty="0"/>
          </a:p>
          <a:p>
            <a:pPr lvl="0" algn="l"/>
            <a:r>
              <a:rPr lang="it-IT" dirty="0"/>
              <a:t>Sistema nazionale, programmazione regionale, finanziamento misto ma gestito dalle regioni</a:t>
            </a:r>
          </a:p>
          <a:p>
            <a:pPr lvl="0" algn="l"/>
            <a:endParaRPr lang="it-IT" dirty="0"/>
          </a:p>
          <a:p>
            <a:pPr algn="l"/>
            <a:r>
              <a:rPr lang="it-IT" dirty="0"/>
              <a:t>Cambia anche il nome:</a:t>
            </a:r>
          </a:p>
          <a:p>
            <a:pPr lvl="0" algn="l"/>
            <a:r>
              <a:rPr lang="it-IT" dirty="0"/>
              <a:t>- Istruzione </a:t>
            </a:r>
            <a:r>
              <a:rPr lang="it-IT" b="1" dirty="0"/>
              <a:t>tecnologica</a:t>
            </a:r>
            <a:r>
              <a:rPr lang="it-IT" dirty="0"/>
              <a:t> superiore</a:t>
            </a:r>
          </a:p>
          <a:p>
            <a:pPr lvl="0" algn="l"/>
            <a:r>
              <a:rPr lang="it-IT" dirty="0"/>
              <a:t>- Istituti tecnologici superiori (</a:t>
            </a:r>
            <a:r>
              <a:rPr lang="it-IT" b="1" dirty="0"/>
              <a:t>ITS </a:t>
            </a:r>
            <a:r>
              <a:rPr lang="it-IT" b="1" i="1" dirty="0"/>
              <a:t>Academy</a:t>
            </a:r>
            <a:r>
              <a:rPr lang="it-IT" dirty="0"/>
              <a:t>)</a:t>
            </a:r>
            <a:endParaRPr lang="it-IT" b="1" spc="-5" dirty="0"/>
          </a:p>
        </p:txBody>
      </p:sp>
    </p:spTree>
    <p:extLst>
      <p:ext uri="{BB962C8B-B14F-4D97-AF65-F5344CB8AC3E}">
        <p14:creationId xmlns:p14="http://schemas.microsoft.com/office/powerpoint/2010/main" val="238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946F3F8-DB5A-421D-806C-68B57AC959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04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PNRR: 1,5 MLD per il Sistema ITS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409EB3-44B5-40EA-B8BD-EE6367A37DDB}"/>
              </a:ext>
            </a:extLst>
          </p:cNvPr>
          <p:cNvSpPr txBox="1">
            <a:spLocks/>
          </p:cNvSpPr>
          <p:nvPr/>
        </p:nvSpPr>
        <p:spPr>
          <a:xfrm>
            <a:off x="612000" y="1689487"/>
            <a:ext cx="10980000" cy="452944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2021 il numero di iscritti è stato pari 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11.068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; l’obiettivo definito per il PNRR è il raddoppio degli iscritti per un totale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22.000.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L’incremento degli iscritti può essere conseguito attraverso specifiche iniziative	</a:t>
            </a:r>
          </a:p>
          <a:p>
            <a:pPr marL="720000" lvl="1" indent="-342900" algn="l"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Destinazione di una quota delle risorse all’incremento del numero di corsi;</a:t>
            </a:r>
          </a:p>
          <a:p>
            <a:pPr marL="720000" lvl="1" indent="-342900" algn="l"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Investimento in sedi, attrezzature e tecnologie per didattica e laboratori avanzati;</a:t>
            </a:r>
          </a:p>
          <a:p>
            <a:pPr marL="720000" lvl="1" indent="-342900" algn="l"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Azioni mirate di orientamento e comunicazione;</a:t>
            </a:r>
          </a:p>
          <a:p>
            <a:pPr marL="720000" lvl="1" indent="-342900" algn="l"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Borse di studio, risorse per politiche di genere, diritto allo studio e mobilità nazionale ed internazionale degli studenti;</a:t>
            </a:r>
          </a:p>
          <a:p>
            <a:pPr marL="720000" lvl="1" indent="-342900" algn="l"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Formazione docenti e consulenza e sviluppo organizzativo delle fondazioni ITS;</a:t>
            </a:r>
          </a:p>
          <a:p>
            <a:pPr marL="720000" lvl="1" indent="-342900" algn="l"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Monitoraggio valutazione e banca dati.</a:t>
            </a:r>
          </a:p>
        </p:txBody>
      </p:sp>
    </p:spTree>
    <p:extLst>
      <p:ext uri="{BB962C8B-B14F-4D97-AF65-F5344CB8AC3E}">
        <p14:creationId xmlns:p14="http://schemas.microsoft.com/office/powerpoint/2010/main" val="11313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946F3F8-DB5A-421D-806C-68B57AC95908}"/>
              </a:ext>
            </a:extLst>
          </p:cNvPr>
          <p:cNvSpPr txBox="1">
            <a:spLocks/>
          </p:cNvSpPr>
          <p:nvPr/>
        </p:nvSpPr>
        <p:spPr>
          <a:xfrm>
            <a:off x="87085" y="0"/>
            <a:ext cx="11504915" cy="1197700"/>
          </a:xfrm>
          <a:prstGeom prst="rect">
            <a:avLst/>
          </a:prstGeom>
        </p:spPr>
        <p:txBody>
          <a:bodyPr vert="horz" wrap="square" lIns="0" tIns="5277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4515" algn="l">
              <a:tabLst>
                <a:tab pos="1888489" algn="l"/>
                <a:tab pos="3723004" algn="l"/>
              </a:tabLst>
            </a:pPr>
            <a:r>
              <a:rPr lang="it-IT" sz="4800" u="dotted" dirty="0">
                <a:solidFill>
                  <a:srgbClr val="C4151C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Finalità e mission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409EB3-44B5-40EA-B8BD-EE6367A37DDB}"/>
              </a:ext>
            </a:extLst>
          </p:cNvPr>
          <p:cNvSpPr txBox="1">
            <a:spLocks/>
          </p:cNvSpPr>
          <p:nvPr/>
        </p:nvSpPr>
        <p:spPr>
          <a:xfrm>
            <a:off x="612000" y="1592672"/>
            <a:ext cx="10980000" cy="237911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dirty="0"/>
              <a:t>promuovere l’occupazione, in particolare giovanile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dirty="0"/>
              <a:t>sviluppare un’economia ad alta intensità di conoscenza, per la competitività e per la resilienza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dirty="0"/>
              <a:t>potenziare e ampliare la formazione di tecnici superiori, colmando la mancata corrispondenza tra domanda e offerta di lavoro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dirty="0"/>
              <a:t>assicurare, con continuità, l’offerta di tecnici superiori a livello post-secondario</a:t>
            </a:r>
            <a:endParaRPr lang="it-IT" b="1" spc="-5" dirty="0"/>
          </a:p>
        </p:txBody>
      </p:sp>
    </p:spTree>
    <p:extLst>
      <p:ext uri="{BB962C8B-B14F-4D97-AF65-F5344CB8AC3E}">
        <p14:creationId xmlns:p14="http://schemas.microsoft.com/office/powerpoint/2010/main" val="2102379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8738</TotalTime>
  <Words>1553</Words>
  <Application>Microsoft Office PowerPoint</Application>
  <PresentationFormat>Widescreen</PresentationFormat>
  <Paragraphs>265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Helvetica Neue Condensed Black</vt:lpstr>
      <vt:lpstr>HelveticaNeueLT Std Lt</vt:lpstr>
      <vt:lpstr>HelveticaNeueLTStd-Bd</vt:lpstr>
      <vt:lpstr>HelveticaNeueLTStd-Lt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Tommaso Marchini</dc:creator>
  <cp:lastModifiedBy>G. Vismara</cp:lastModifiedBy>
  <cp:revision>39</cp:revision>
  <dcterms:created xsi:type="dcterms:W3CDTF">2021-03-07T09:41:00Z</dcterms:created>
  <dcterms:modified xsi:type="dcterms:W3CDTF">2022-07-14T17:59:08Z</dcterms:modified>
</cp:coreProperties>
</file>